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1" r:id="rId4"/>
    <p:sldId id="257" r:id="rId5"/>
    <p:sldId id="284" r:id="rId6"/>
    <p:sldId id="275" r:id="rId7"/>
    <p:sldId id="277" r:id="rId8"/>
    <p:sldId id="266" r:id="rId9"/>
    <p:sldId id="259" r:id="rId10"/>
    <p:sldId id="260" r:id="rId11"/>
    <p:sldId id="268" r:id="rId12"/>
    <p:sldId id="269" r:id="rId13"/>
    <p:sldId id="270" r:id="rId14"/>
    <p:sldId id="278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DFB7170-4929-4CE3-A890-8FB8AF266305}" styleName="Table_0">
    <a:wholeTbl>
      <a:tcTxStyle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94" d="100"/>
          <a:sy n="94" d="100"/>
        </p:scale>
        <p:origin x="6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icon space">
  <p:cSld name="BLANK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82" name="Google Shape;82;p12"/>
          <p:cNvSpPr/>
          <p:nvPr/>
        </p:nvSpPr>
        <p:spPr>
          <a:xfrm>
            <a:off x="867750" y="393425"/>
            <a:ext cx="8067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background image">
  <p:cSld name="BLANK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241225" y="1770000"/>
            <a:ext cx="6509100" cy="16035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645075" y="393425"/>
            <a:ext cx="8067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731575" y="393525"/>
            <a:ext cx="4713000" cy="435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600"/>
              <a:buChar char="▪"/>
              <a:defRPr sz="3600" b="1"/>
            </a:lvl1pPr>
            <a:lvl2pPr marL="914400" lvl="1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2pPr>
            <a:lvl3pPr marL="1371600" lvl="2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3pPr>
            <a:lvl4pPr marL="1828800" lvl="3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▫"/>
              <a:defRPr sz="3600" b="1"/>
            </a:lvl4pPr>
            <a:lvl5pPr marL="2286000" lvl="4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5pPr>
            <a:lvl6pPr marL="2743200" lvl="5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6pPr>
            <a:lvl7pPr marL="3200400" lvl="6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b="1"/>
            </a:lvl7pPr>
            <a:lvl8pPr marL="3657600" lvl="7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b="1"/>
            </a:lvl8pPr>
            <a:lvl9pPr marL="4114800" lvl="8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b="1"/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2654717" y="337850"/>
            <a:ext cx="78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FFFFFF"/>
                </a:solidFill>
              </a:rPr>
              <a:t>“</a:t>
            </a:r>
            <a:endParaRPr sz="7200" b="1">
              <a:solidFill>
                <a:srgbClr val="FFFFFF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32" name="Google Shape;32;p5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 slide">
  <p:cSld name="TITLE_AND_BODY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178396" y="393525"/>
            <a:ext cx="45720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40" name="Google Shape;40;p6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1576275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5268071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49" name="Google Shape;49;p7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6" name="Google Shape;66;p9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0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0"/>
          <p:cNvSpPr/>
          <p:nvPr/>
        </p:nvSpPr>
        <p:spPr>
          <a:xfrm>
            <a:off x="877500" y="4356125"/>
            <a:ext cx="74793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1182200" y="4356200"/>
            <a:ext cx="7174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73" name="Google Shape;73;p10"/>
          <p:cNvSpPr/>
          <p:nvPr/>
        </p:nvSpPr>
        <p:spPr>
          <a:xfrm>
            <a:off x="7963200" y="4356125"/>
            <a:ext cx="393600" cy="3936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Barlow"/>
              <a:buNone/>
              <a:defRPr sz="24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▪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▫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●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○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600"/>
              <a:buFont typeface="Barlow"/>
              <a:buChar char="■"/>
              <a:defRPr sz="26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SMART CITY ASSISTANT</a:t>
            </a:r>
            <a:br>
              <a:rPr lang="x-none"/>
            </a:br>
            <a:r>
              <a:rPr lang="x-none" sz="2400" b="0">
                <a:latin typeface="Calibri" charset="0"/>
              </a:rPr>
              <a:t>номинация "Умный город"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3651885" y="393700"/>
            <a:ext cx="4915535" cy="43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altLang="en-GB" sz="2000">
                <a:latin typeface="Calibri" charset="0"/>
              </a:rPr>
              <a:t>... </a:t>
            </a:r>
            <a:r>
              <a:rPr lang="en-GB" sz="2000">
                <a:latin typeface="Calibri" charset="0"/>
              </a:rPr>
              <a:t>слишком много появляется современных решений, которые дают взрывной эффект, причем в совершенно разных направлениях. Есть базовые вещи, которые необходимы для того, чтобы город стал "умным", и в первую очередь это грамотный сбор и анализ данных.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GB" sz="2400">
              <a:latin typeface="Calibri" charset="0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900" i="1">
                <a:latin typeface="Calibri" charset="0"/>
                <a:sym typeface="+mn-ea"/>
              </a:rPr>
              <a:t>Андрей Чибис, заместитель министра строительства и ЖКХ РФ</a:t>
            </a:r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СТАТИСТИКА НАШЕЙ БАЗЫ</a:t>
            </a:r>
          </a:p>
        </p:txBody>
      </p:sp>
      <p:graphicFrame>
        <p:nvGraphicFramePr>
          <p:cNvPr id="233" name="Google Shape;233;p26"/>
          <p:cNvGraphicFramePr/>
          <p:nvPr/>
        </p:nvGraphicFramePr>
        <p:xfrm>
          <a:off x="1666875" y="1624965"/>
          <a:ext cx="6470650" cy="1759585"/>
        </p:xfrm>
        <a:graphic>
          <a:graphicData uri="http://schemas.openxmlformats.org/drawingml/2006/table">
            <a:tbl>
              <a:tblPr>
                <a:noFill/>
                <a:tableStyleId>{FDFB7170-4929-4CE3-A890-8FB8AF266305}</a:tableStyleId>
              </a:tblPr>
              <a:tblGrid>
                <a:gridCol w="4863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71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6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sz="1800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Количество источников данных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sz="2400" b="1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14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sz="1800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Количество использованных источников данных</a:t>
                      </a:r>
                      <a:endParaRPr lang="x-none" altLang="en-GB" sz="1800">
                        <a:latin typeface="Calibri" charset="0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sz="2400" b="1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6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altLang="en-GB" sz="1800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Количество строк данных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x-none" sz="2400" b="1">
                          <a:latin typeface="Calibri" charset="0"/>
                          <a:ea typeface="Barlow"/>
                          <a:cs typeface="Barlow"/>
                          <a:sym typeface="Barlow"/>
                        </a:rPr>
                        <a:t>965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4" name="Google Shape;234;p2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 lang="en-GB"/>
          </a:p>
        </p:txBody>
      </p:sp>
      <p:grpSp>
        <p:nvGrpSpPr>
          <p:cNvPr id="235" name="Google Shape;235;p26"/>
          <p:cNvGrpSpPr/>
          <p:nvPr/>
        </p:nvGrpSpPr>
        <p:grpSpPr>
          <a:xfrm>
            <a:off x="8214395" y="634895"/>
            <a:ext cx="310214" cy="323873"/>
            <a:chOff x="3294650" y="3652450"/>
            <a:chExt cx="388350" cy="405450"/>
          </a:xfrm>
        </p:grpSpPr>
        <p:sp>
          <p:nvSpPr>
            <p:cNvPr id="236" name="Google Shape;236;p26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/>
          <p:nvPr/>
        </p:nvSpPr>
        <p:spPr>
          <a:xfrm>
            <a:off x="1660801" y="1154649"/>
            <a:ext cx="7406640" cy="3528360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title" idx="4294967295"/>
          </p:nvPr>
        </p:nvSpPr>
        <p:spPr>
          <a:xfrm>
            <a:off x="1833450" y="393475"/>
            <a:ext cx="60882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solidFill>
                  <a:srgbClr val="FFB000"/>
                </a:solidFill>
                <a:latin typeface="Calibri" charset="0"/>
              </a:rPr>
              <a:t>METEO.UZ - АКТУАЛЬНАЯ ПОГОДА</a:t>
            </a:r>
          </a:p>
        </p:txBody>
      </p:sp>
      <p:sp>
        <p:nvSpPr>
          <p:cNvPr id="245" name="Google Shape;245;p27"/>
          <p:cNvSpPr/>
          <p:nvPr/>
        </p:nvSpPr>
        <p:spPr>
          <a:xfrm>
            <a:off x="3008450" y="1811475"/>
            <a:ext cx="479100" cy="393600"/>
          </a:xfrm>
          <a:prstGeom prst="wedgeRectCallout">
            <a:avLst>
              <a:gd name="adj1" fmla="val -21713"/>
              <a:gd name="adj2" fmla="val 69480"/>
            </a:avLst>
          </a:pr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Our office</a:t>
            </a:r>
            <a:endParaRPr sz="8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6" name="Google Shape;246;p27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 lang="en-GB"/>
          </a:p>
        </p:txBody>
      </p:sp>
      <p:sp>
        <p:nvSpPr>
          <p:cNvPr id="247" name="Google Shape;247;p27"/>
          <p:cNvSpPr/>
          <p:nvPr/>
        </p:nvSpPr>
        <p:spPr>
          <a:xfrm>
            <a:off x="1069361" y="609546"/>
            <a:ext cx="374597" cy="374577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8" name="Google Shape;248;p27"/>
          <p:cNvCxnSpPr/>
          <p:nvPr/>
        </p:nvCxnSpPr>
        <p:spPr>
          <a:xfrm>
            <a:off x="2304650" y="2083350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cxnSp>
        <p:nvCxnSpPr>
          <p:cNvPr id="249" name="Google Shape;249;p27"/>
          <p:cNvCxnSpPr/>
          <p:nvPr/>
        </p:nvCxnSpPr>
        <p:spPr>
          <a:xfrm>
            <a:off x="3845950" y="3555975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cxnSp>
        <p:nvCxnSpPr>
          <p:cNvPr id="250" name="Google Shape;250;p27"/>
          <p:cNvCxnSpPr/>
          <p:nvPr/>
        </p:nvCxnSpPr>
        <p:spPr>
          <a:xfrm>
            <a:off x="4792000" y="1915000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cxnSp>
        <p:nvCxnSpPr>
          <p:cNvPr id="251" name="Google Shape;251;p27"/>
          <p:cNvCxnSpPr/>
          <p:nvPr/>
        </p:nvCxnSpPr>
        <p:spPr>
          <a:xfrm>
            <a:off x="5448050" y="3860750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cxnSp>
        <p:nvCxnSpPr>
          <p:cNvPr id="252" name="Google Shape;252;p27"/>
          <p:cNvCxnSpPr/>
          <p:nvPr/>
        </p:nvCxnSpPr>
        <p:spPr>
          <a:xfrm>
            <a:off x="7340425" y="2342850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cxnSp>
        <p:nvCxnSpPr>
          <p:cNvPr id="253" name="Google Shape;253;p27"/>
          <p:cNvCxnSpPr/>
          <p:nvPr/>
        </p:nvCxnSpPr>
        <p:spPr>
          <a:xfrm>
            <a:off x="8034650" y="3959525"/>
            <a:ext cx="0" cy="259500"/>
          </a:xfrm>
          <a:prstGeom prst="straightConnector1">
            <a:avLst/>
          </a:prstGeom>
          <a:noFill/>
          <a:ln w="9525" cap="flat" cmpd="sng">
            <a:solidFill>
              <a:srgbClr val="FFB000"/>
            </a:solidFill>
            <a:prstDash val="solid"/>
            <a:round/>
            <a:headEnd type="diamond" w="lg" len="lg"/>
            <a:tailEnd type="none" w="lg" len="lg"/>
          </a:ln>
        </p:spPr>
      </p:cxnSp>
      <p:pic>
        <p:nvPicPr>
          <p:cNvPr id="2" name="Изображение 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230" y="1092835"/>
            <a:ext cx="2546350" cy="39624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 lang="en-GB"/>
          </a:p>
        </p:txBody>
      </p:sp>
      <p:pic>
        <p:nvPicPr>
          <p:cNvPr id="5" name="Изображение 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255" y="254000"/>
            <a:ext cx="2159042" cy="2880000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6065" y="179705"/>
            <a:ext cx="2157196" cy="288000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4490" y="2096770"/>
            <a:ext cx="2159521" cy="2880000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6630" y="2143125"/>
            <a:ext cx="2159635" cy="288099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 lang="en-GB"/>
          </a:p>
        </p:txBody>
      </p:sp>
      <p:sp>
        <p:nvSpPr>
          <p:cNvPr id="365" name="Google Shape;365;p3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9600">
                <a:solidFill>
                  <a:srgbClr val="FFB000"/>
                </a:solidFill>
                <a:latin typeface="Calibri" charset="0"/>
              </a:rPr>
              <a:t>СПАСИБО!</a:t>
            </a:r>
          </a:p>
        </p:txBody>
      </p:sp>
      <p:sp>
        <p:nvSpPr>
          <p:cNvPr id="366" name="Google Shape;366;p36"/>
          <p:cNvSpPr txBox="1">
            <a:spLocks noGrp="1"/>
          </p:cNvSpPr>
          <p:nvPr>
            <p:ph type="subTitle" idx="4294967295"/>
          </p:nvPr>
        </p:nvSpPr>
        <p:spPr>
          <a:xfrm>
            <a:off x="1557975" y="1777100"/>
            <a:ext cx="7192200" cy="19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altLang="en-GB">
                <a:latin typeface="Calibri" charset="0"/>
              </a:rPr>
              <a:t>Мы рады вашим вопросам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endParaRPr lang="en-GB">
              <a:latin typeface="Calibri" charset="0"/>
            </a:endParaRPr>
          </a:p>
          <a:p>
            <a:pPr marL="63500" lvl="0" indent="0" algn="ctr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x-none" b="1">
                <a:latin typeface="Calibri" charset="0"/>
              </a:rPr>
              <a:t>Наш проект:</a:t>
            </a:r>
          </a:p>
          <a:p>
            <a:pPr marL="63500" lvl="0" indent="0" algn="ctr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x-none">
                <a:latin typeface="Calibri" charset="0"/>
              </a:rPr>
              <a:t>http://opendata.prohost.uz/</a:t>
            </a:r>
          </a:p>
          <a:p>
            <a:pPr marL="63500" lvl="0" indent="0" algn="ctr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x-none">
                <a:latin typeface="Calibri" charset="0"/>
              </a:rPr>
              <a:t>Telegram: @TashkentCityAssistantBot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4800">
                <a:solidFill>
                  <a:srgbClr val="FFB000"/>
                </a:solidFill>
                <a:cs typeface="Calibri" charset="0"/>
              </a:rPr>
              <a:t>ПРОБЛЕМА</a:t>
            </a:r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4294967295"/>
          </p:nvPr>
        </p:nvSpPr>
        <p:spPr>
          <a:xfrm>
            <a:off x="1557975" y="1777100"/>
            <a:ext cx="7192200" cy="19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600"/>
              </a:spcBef>
              <a:spcAft>
                <a:spcPts val="0"/>
              </a:spcAft>
              <a:buFont typeface="Wingdings" panose="05000000000000000000" charset="2"/>
              <a:buChar char=""/>
            </a:pPr>
            <a:r>
              <a:rPr lang="x-none" b="1">
                <a:latin typeface="Calibri" charset="0"/>
              </a:rPr>
              <a:t>Релевантность информации</a:t>
            </a: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Font typeface="Wingdings" panose="05000000000000000000" charset="2"/>
              <a:buChar char=""/>
            </a:pPr>
            <a:r>
              <a:rPr lang="x-none" b="1">
                <a:latin typeface="Calibri" charset="0"/>
              </a:rPr>
              <a:t>Удобство использования</a:t>
            </a:r>
          </a:p>
          <a:p>
            <a:pPr lvl="0" indent="-457200" algn="l" rtl="0">
              <a:spcBef>
                <a:spcPts val="600"/>
              </a:spcBef>
              <a:spcAft>
                <a:spcPts val="0"/>
              </a:spcAft>
              <a:buFont typeface="Wingdings" panose="05000000000000000000" charset="2"/>
              <a:buChar char=""/>
            </a:pPr>
            <a:r>
              <a:rPr lang="x-none" b="1">
                <a:latin typeface="Calibri" charset="0"/>
              </a:rPr>
              <a:t>Охват пользователей</a:t>
            </a: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НАШЕ РЕШЕНИЕ</a:t>
            </a:r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20700" lvl="0" indent="-457200" algn="l" rtl="0">
              <a:spcBef>
                <a:spcPts val="600"/>
              </a:spcBef>
              <a:spcAft>
                <a:spcPts val="0"/>
              </a:spcAft>
              <a:buSzPts val="2600"/>
              <a:buFont typeface="Arial" charset="0"/>
              <a:buChar char="•"/>
            </a:pPr>
            <a:r>
              <a:rPr lang="x-none" altLang="en-GB">
                <a:latin typeface="Calibri" charset="0"/>
              </a:rPr>
              <a:t>Веб-платформа для поиска информации о </a:t>
            </a:r>
            <a:r>
              <a:rPr lang="x-none" altLang="en-GB" b="1">
                <a:latin typeface="Calibri" charset="0"/>
              </a:rPr>
              <a:t>гостиницах</a:t>
            </a:r>
            <a:r>
              <a:rPr lang="x-none" altLang="en-GB">
                <a:latin typeface="Calibri" charset="0"/>
              </a:rPr>
              <a:t>, </a:t>
            </a:r>
            <a:r>
              <a:rPr lang="x-none" altLang="en-GB" b="1">
                <a:latin typeface="Calibri" charset="0"/>
              </a:rPr>
              <a:t>музеях</a:t>
            </a:r>
            <a:r>
              <a:rPr lang="x-none" altLang="en-GB">
                <a:latin typeface="Calibri" charset="0"/>
              </a:rPr>
              <a:t>, </a:t>
            </a:r>
            <a:r>
              <a:rPr lang="x-none" altLang="en-GB" b="1">
                <a:latin typeface="Calibri" charset="0"/>
              </a:rPr>
              <a:t>университетах </a:t>
            </a:r>
            <a:r>
              <a:rPr lang="x-none" altLang="en-GB">
                <a:latin typeface="Calibri" charset="0"/>
              </a:rPr>
              <a:t>на основе данных data.gov.uz</a:t>
            </a:r>
            <a:endParaRPr lang="en-GB">
              <a:latin typeface="Calibri" charset="0"/>
            </a:endParaRPr>
          </a:p>
          <a:p>
            <a:pPr marL="520700" lvl="0" indent="-457200" algn="l" rtl="0">
              <a:spcBef>
                <a:spcPts val="0"/>
              </a:spcBef>
              <a:spcAft>
                <a:spcPts val="0"/>
              </a:spcAft>
              <a:buSzPts val="2600"/>
              <a:buFont typeface="Arial" charset="0"/>
              <a:buChar char="•"/>
            </a:pPr>
            <a:r>
              <a:rPr lang="x-none" altLang="en-GB">
                <a:latin typeface="Calibri" charset="0"/>
              </a:rPr>
              <a:t>Поиск через Телеграм-бота</a:t>
            </a:r>
          </a:p>
          <a:p>
            <a:pPr marL="520700" lvl="0" indent="-457200" algn="l" rtl="0">
              <a:spcBef>
                <a:spcPts val="0"/>
              </a:spcBef>
              <a:spcAft>
                <a:spcPts val="0"/>
              </a:spcAft>
              <a:buSzPts val="2600"/>
              <a:buFont typeface="Arial" charset="0"/>
              <a:buChar char="•"/>
            </a:pPr>
            <a:r>
              <a:rPr lang="x-none" altLang="en-GB" b="1">
                <a:solidFill>
                  <a:srgbClr val="FF0000"/>
                </a:solidFill>
                <a:latin typeface="Calibri" charset="0"/>
              </a:rPr>
              <a:t>Голосовой поиск на русском и английском</a:t>
            </a:r>
          </a:p>
          <a:p>
            <a:pPr marL="520700" lvl="0" indent="-457200" algn="l" rtl="0">
              <a:spcBef>
                <a:spcPts val="0"/>
              </a:spcBef>
              <a:spcAft>
                <a:spcPts val="0"/>
              </a:spcAft>
              <a:buSzPts val="2600"/>
              <a:buFont typeface="Arial" charset="0"/>
              <a:buChar char="•"/>
            </a:pPr>
            <a:r>
              <a:rPr lang="x-none" altLang="en-GB">
                <a:solidFill>
                  <a:schemeClr val="tx1"/>
                </a:solidFill>
                <a:latin typeface="Calibri" charset="0"/>
              </a:rPr>
              <a:t>Мобильное приложение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То есть, наше решение охватывает все популярные источники информации</a:t>
            </a: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ИСПОЛЬЗОВАННЫЕ ТЕХНОЛОГИИ</a:t>
            </a: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2"/>
          </p:nvPr>
        </p:nvSpPr>
        <p:spPr>
          <a:xfrm>
            <a:off x="5268071" y="1397700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altLang="en-GB" sz="1400" b="1">
                <a:latin typeface="Calibri" charset="0"/>
              </a:rPr>
              <a:t>ВЕБ-ПЛАТФОРМА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sz="1400">
                <a:latin typeface="Calibri" charset="0"/>
              </a:rPr>
              <a:t>Платформа разработана на языке PHP, с использованием последней версии MVC-фреймворка. Веб-сайт сделан адаптивным, так что он одинаково хорошо выглядит как на больших, так и на маленьких экранах.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sz="1400">
                <a:latin typeface="Calibri" charset="0"/>
              </a:rPr>
              <a:t>Платформа может работать даже на слабых серверах, единственное ограничение - это скорость обработки запросов сервером </a:t>
            </a:r>
            <a:r>
              <a:rPr lang="x-none" sz="1400" b="1">
                <a:latin typeface="Calibri" charset="0"/>
              </a:rPr>
              <a:t>IBM Watson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1576275" y="1397700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altLang="en-GB" sz="1400" b="1">
                <a:latin typeface="Calibri" charset="0"/>
              </a:rPr>
              <a:t>ИНТЕЛЛЕКТУАЛЬНЫЙ АНАЛИЗ ЗАПРОСОВ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altLang="en-GB" sz="1400">
                <a:latin typeface="Calibri" charset="0"/>
              </a:rPr>
              <a:t>Мы использовали </a:t>
            </a:r>
            <a:r>
              <a:rPr lang="x-none" altLang="en-GB" sz="1400" b="1">
                <a:latin typeface="Calibri" charset="0"/>
              </a:rPr>
              <a:t>IBM Watson Assistant </a:t>
            </a:r>
            <a:r>
              <a:rPr lang="x-none" altLang="en-GB" sz="1400">
                <a:latin typeface="Calibri" charset="0"/>
              </a:rPr>
              <a:t>для анализа запроса пользователя.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altLang="en-GB" sz="1400">
                <a:latin typeface="Calibri" charset="0"/>
              </a:rPr>
              <a:t>Для распознавания голосовых запросов, использовался </a:t>
            </a:r>
            <a:r>
              <a:rPr lang="x-none" altLang="en-GB" sz="1400" b="1">
                <a:latin typeface="Calibri" charset="0"/>
              </a:rPr>
              <a:t>Yandex Speech Kit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altLang="en-GB" sz="1400">
                <a:latin typeface="Calibri" charset="0"/>
              </a:rPr>
              <a:t>Для перевода запросов на английский язык, использовался сервис </a:t>
            </a:r>
            <a:r>
              <a:rPr lang="x-none" altLang="en-GB" sz="1400" b="1">
                <a:latin typeface="Calibri" charset="0"/>
              </a:rPr>
              <a:t>Yandex Translate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endParaRPr lang="x-none" altLang="en-GB" sz="1400" b="1">
              <a:latin typeface="Calibri" charset="0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 lang="en-GB"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8160827" y="631951"/>
            <a:ext cx="390214" cy="329725"/>
            <a:chOff x="3918650" y="293075"/>
            <a:chExt cx="488500" cy="412775"/>
          </a:xfrm>
        </p:grpSpPr>
        <p:sp>
          <p:nvSpPr>
            <p:cNvPr id="102" name="Google Shape;102;p15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9;p15"/>
          <p:cNvSpPr txBox="1"/>
          <p:nvPr/>
        </p:nvSpPr>
        <p:spPr>
          <a:xfrm>
            <a:off x="1562735" y="4394835"/>
            <a:ext cx="7174230" cy="66802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▪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▫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▫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▫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○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■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●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○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Barlow"/>
              <a:buChar char="■"/>
              <a:defRPr sz="2200" b="0" i="0" u="none" strike="noStrike" cap="none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x-none" sz="1600" b="1">
                <a:solidFill>
                  <a:schemeClr val="tx1"/>
                </a:solidFill>
                <a:latin typeface="Calibri" charset="0"/>
              </a:rPr>
              <a:t>Весь процесс разработки зафиксирован в нашем git-репозитории</a:t>
            </a: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body" idx="1"/>
          </p:nvPr>
        </p:nvSpPr>
        <p:spPr>
          <a:xfrm>
            <a:off x="1576275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altLang="en-GB" sz="1600" b="1">
                <a:latin typeface="Calibri" charset="0"/>
              </a:rPr>
              <a:t>Голосовой ассистент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sz="1600">
                <a:latin typeface="Calibri" charset="0"/>
              </a:rPr>
              <a:t>Вы можете задавать вопросы на удобном вам языке и получить в ответ релевантную информацию. Например, если вы ищете музеи, наша система находит ближайшие к вам музеи, основываясь на вашей геолокации. Если вы попросите найти дешевые гостинице в Самарканде, ассистент предложит вам релевантный список гостиниц.</a:t>
            </a:r>
          </a:p>
        </p:txBody>
      </p:sp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ОТЛИЧИТЕЛЬНЫЕ ОСОБЕННОСТИ</a:t>
            </a:r>
          </a:p>
        </p:txBody>
      </p:sp>
      <p:sp>
        <p:nvSpPr>
          <p:cNvPr id="163" name="Google Shape;163;p21"/>
          <p:cNvSpPr txBox="1">
            <a:spLocks noGrp="1"/>
          </p:cNvSpPr>
          <p:nvPr>
            <p:ph type="body" idx="2"/>
          </p:nvPr>
        </p:nvSpPr>
        <p:spPr>
          <a:xfrm>
            <a:off x="5268071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altLang="en-GB" sz="1600" b="1">
                <a:latin typeface="Calibri" charset="0"/>
              </a:rPr>
              <a:t>Telegram-бот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altLang="en-GB" sz="1600">
                <a:latin typeface="Calibri" charset="0"/>
              </a:rPr>
              <a:t>По состоянию на конец 2016 года, количество Telegram-пользователей в Узбекистане составляло 18млн человек. Telegram сегодня самая быстро растущая социальная сеть, и разработка бота для Telegram значительно увеличивает аудиторию нашей платформы.</a:t>
            </a:r>
          </a:p>
        </p:txBody>
      </p:sp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 lang="en-GB"/>
          </a:p>
        </p:txBody>
      </p:sp>
      <p:grpSp>
        <p:nvGrpSpPr>
          <p:cNvPr id="165" name="Google Shape;165;p21"/>
          <p:cNvGrpSpPr/>
          <p:nvPr/>
        </p:nvGrpSpPr>
        <p:grpSpPr>
          <a:xfrm>
            <a:off x="8247163" y="629034"/>
            <a:ext cx="205851" cy="335576"/>
            <a:chOff x="6730350" y="2315900"/>
            <a:chExt cx="257700" cy="420100"/>
          </a:xfrm>
        </p:grpSpPr>
        <p:sp>
          <p:nvSpPr>
            <p:cNvPr id="166" name="Google Shape;166;p2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sz="2400">
                <a:latin typeface="Calibri" charset="0"/>
              </a:rPr>
              <a:t>Задавайте свои вопросы и сразу получайте ответы</a:t>
            </a:r>
          </a:p>
        </p:txBody>
      </p:sp>
      <p:sp>
        <p:nvSpPr>
          <p:cNvPr id="325" name="Google Shape;325;p33"/>
          <p:cNvSpPr/>
          <p:nvPr/>
        </p:nvSpPr>
        <p:spPr>
          <a:xfrm>
            <a:off x="125327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rgbClr val="FFB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6" name="Google Shape;326;p3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grpSp>
        <p:nvGrpSpPr>
          <p:cNvPr id="327" name="Google Shape;327;p33"/>
          <p:cNvGrpSpPr/>
          <p:nvPr/>
        </p:nvGrpSpPr>
        <p:grpSpPr>
          <a:xfrm>
            <a:off x="1194150" y="373572"/>
            <a:ext cx="2119546" cy="4396359"/>
            <a:chOff x="2547150" y="238125"/>
            <a:chExt cx="2525675" cy="5238750"/>
          </a:xfrm>
        </p:grpSpPr>
        <p:sp>
          <p:nvSpPr>
            <p:cNvPr id="328" name="Google Shape;328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33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СМАРТ-ЧАТ В БРАУЗЕРЕ</a:t>
            </a:r>
          </a:p>
        </p:txBody>
      </p:sp>
      <p:sp>
        <p:nvSpPr>
          <p:cNvPr id="333" name="Google Shape;333;p33"/>
          <p:cNvSpPr/>
          <p:nvPr/>
        </p:nvSpPr>
        <p:spPr>
          <a:xfrm>
            <a:off x="8232466" y="591480"/>
            <a:ext cx="237044" cy="410683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Изображение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425" y="780415"/>
            <a:ext cx="2015490" cy="358076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/>
          <p:nvPr/>
        </p:nvSpPr>
        <p:spPr>
          <a:xfrm>
            <a:off x="370194" y="1452107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5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x-none" sz="2400">
                <a:latin typeface="Calibri" charset="0"/>
              </a:rPr>
              <a:t>...или же откройте сайт на компьютере, или воспользуйтесь клиентом Телеграм для компьютера</a:t>
            </a:r>
          </a:p>
        </p:txBody>
      </p:sp>
      <p:sp>
        <p:nvSpPr>
          <p:cNvPr id="354" name="Google Shape;354;p35"/>
          <p:cNvSpPr/>
          <p:nvPr/>
        </p:nvSpPr>
        <p:spPr>
          <a:xfrm>
            <a:off x="531519" y="1611488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B000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rgbClr val="FFB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55" name="Google Shape;355;p3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 lang="en-GB"/>
          </a:p>
        </p:txBody>
      </p:sp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>
                <a:latin typeface="Calibri" charset="0"/>
              </a:rPr>
              <a:t>ДЕСКТОП-ПРИЛОЖЕНИЕ</a:t>
            </a:r>
          </a:p>
        </p:txBody>
      </p:sp>
      <p:grpSp>
        <p:nvGrpSpPr>
          <p:cNvPr id="357" name="Google Shape;357;p35"/>
          <p:cNvGrpSpPr/>
          <p:nvPr/>
        </p:nvGrpSpPr>
        <p:grpSpPr>
          <a:xfrm>
            <a:off x="8162544" y="618788"/>
            <a:ext cx="369725" cy="356065"/>
            <a:chOff x="2583325" y="2972875"/>
            <a:chExt cx="462850" cy="445750"/>
          </a:xfrm>
        </p:grpSpPr>
        <p:sp>
          <p:nvSpPr>
            <p:cNvPr id="358" name="Google Shape;358;p35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B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" y="1628775"/>
            <a:ext cx="3522980" cy="222821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0" y="1616075"/>
            <a:ext cx="3549015" cy="2234565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lang="en-GB"/>
          </a:p>
        </p:txBody>
      </p:sp>
      <p:sp>
        <p:nvSpPr>
          <p:cNvPr id="196" name="Google Shape;196;p24"/>
          <p:cNvSpPr/>
          <p:nvPr/>
        </p:nvSpPr>
        <p:spPr>
          <a:xfrm>
            <a:off x="517525" y="1880235"/>
            <a:ext cx="2640965" cy="235712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None/>
            </a:pPr>
            <a:r>
              <a:rPr lang="x-none" sz="2200">
                <a:solidFill>
                  <a:schemeClr val="lt1"/>
                </a:solidFill>
                <a:latin typeface="Calibri" charset="0"/>
                <a:ea typeface="Barlow"/>
                <a:cs typeface="Barlow"/>
                <a:sym typeface="Barlow"/>
              </a:rPr>
              <a:t>Выполняйте голосовые запросы, а искусственный интеллект решит задачу за вас</a:t>
            </a:r>
            <a:endParaRPr lang="x-none" sz="2200">
              <a:latin typeface="Calibri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 altLang="en-GB">
                <a:latin typeface="Calibri" charset="0"/>
              </a:rPr>
              <a:t>Попробуйте сами!</a:t>
            </a:r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http://opendata.prohost.uz/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x-none"/>
              <a:t>Telegram: </a:t>
            </a:r>
            <a:r>
              <a:rPr lang="x-none" b="1">
                <a:solidFill>
                  <a:schemeClr val="bg1"/>
                </a:solidFill>
              </a:rPr>
              <a:t>@TashkentCityAssistantBot</a:t>
            </a: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Bass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389</Words>
  <Application>Microsoft Office PowerPoint</Application>
  <PresentationFormat>Экран (16:9)</PresentationFormat>
  <Paragraphs>65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Wingdings</vt:lpstr>
      <vt:lpstr>Barlow</vt:lpstr>
      <vt:lpstr>Calibri</vt:lpstr>
      <vt:lpstr>Arial</vt:lpstr>
      <vt:lpstr>Basset template</vt:lpstr>
      <vt:lpstr>SMART CITY ASSISTANT номинация "Умный город"</vt:lpstr>
      <vt:lpstr>ПРОБЛЕМА</vt:lpstr>
      <vt:lpstr>НАШЕ РЕШЕНИЕ</vt:lpstr>
      <vt:lpstr>ИСПОЛЬЗОВАННЫЕ ТЕХНОЛОГИИ</vt:lpstr>
      <vt:lpstr>ОТЛИЧИТЕЛЬНЫЕ ОСОБЕННОСТИ</vt:lpstr>
      <vt:lpstr>СМАРТ-ЧАТ В БРАУЗЕРЕ</vt:lpstr>
      <vt:lpstr>ДЕСКТОП-ПРИЛОЖЕНИЕ</vt:lpstr>
      <vt:lpstr>Презентация PowerPoint</vt:lpstr>
      <vt:lpstr>Попробуйте сами!</vt:lpstr>
      <vt:lpstr>Презентация PowerPoint</vt:lpstr>
      <vt:lpstr>СТАТИСТИКА НАШЕЙ БАЗЫ</vt:lpstr>
      <vt:lpstr>METEO.UZ - АКТУАЛЬНАЯ ПОГОДА</vt:lpstr>
      <vt:lpstr>Презентация PowerPoint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ASSISTANT</dc:title>
  <dc:creator>Турымбетов</dc:creator>
  <cp:lastModifiedBy>Пользователь Windows</cp:lastModifiedBy>
  <cp:revision>43</cp:revision>
  <dcterms:created xsi:type="dcterms:W3CDTF">2018-12-02T08:39:09Z</dcterms:created>
  <dcterms:modified xsi:type="dcterms:W3CDTF">2018-12-02T08:48:53Z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1049-10.1.0.5707</vt:lpwstr>
  </property>
</Properties>
</file>